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</p:embeddedFont>
    <p:embeddedFont>
      <p:font typeface="Lato Bold" panose="020F0502020204030203" pitchFamily="34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26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51928" y="1109544"/>
            <a:ext cx="1485342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End-to-End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Analytics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75923"/>
            <a:ext cx="12922210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Sales Analysis</a:t>
            </a:r>
            <a:endParaRPr lang="en-US" sz="8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4023" y="1070517"/>
            <a:ext cx="9804678" cy="898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Conclusion: Strengthening the Workflow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023" y="1974208"/>
            <a:ext cx="12799219" cy="1370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b="1" dirty="0"/>
          </a:p>
        </p:txBody>
      </p:sp>
      <p:sp>
        <p:nvSpPr>
          <p:cNvPr id="6" name="Text 3"/>
          <p:cNvSpPr/>
          <p:nvPr/>
        </p:nvSpPr>
        <p:spPr>
          <a:xfrm>
            <a:off x="754023" y="2264813"/>
            <a:ext cx="13122354" cy="5372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300"/>
              </a:lnSpc>
              <a:buNone/>
            </a:pPr>
            <a:endParaRPr lang="en-US" sz="58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4CC17-DEBB-D768-0D10-9C7ED9FD3632}"/>
              </a:ext>
            </a:extLst>
          </p:cNvPr>
          <p:cNvSpPr txBox="1"/>
          <p:nvPr/>
        </p:nvSpPr>
        <p:spPr>
          <a:xfrm>
            <a:off x="642511" y="1968839"/>
            <a:ext cx="10330289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project provided hands-on experience in the complete data analytics workflow, strengthening skills in data cleaning, feature engineering, database management, SQL querying, and visualization, simulating real-world analytics projects. By working with a raw dataset and transforming it into a structured database, I gained practical knowledge of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handling missing values, standardizing data, and creating meaningful categorical variables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buNone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SQL analysis helped reinforce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querying, aggregation, and insight extraction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while connecting the database to Power BI demonstrated how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interactive dashboards can communicate key business insights effectively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>
              <a:buNone/>
            </a:pP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None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Overall, this project emphasized the importance of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integrating multiple tools in an end-to-end pipeline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problem-solving when data issues arise, and designing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visualizations that support data-driven decision-making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It also provided a realistic perspective of 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analytics projects are executed in a business setting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preparing me for future projects with larger datasets and more complex business questions.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494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Context: Simulating Real-World Analytics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project is a personal, industry-style simulation aimed at understanding the end-to-end workflow of a real-world data analytics project.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33951" y="3126581"/>
            <a:ext cx="7264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Goal: Process, analyze, and visualize raw data to generate actionable business insights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FD505F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FD505F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26581"/>
            <a:ext cx="30480" cy="725805"/>
          </a:xfrm>
          <a:prstGeom prst="rect">
            <a:avLst/>
          </a:prstGeom>
          <a:solidFill>
            <a:srgbClr val="28282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233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Overview: Customer Sales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1211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EFECE6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990731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6810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76414" y="2885123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37484" y="3588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Source &amp; Format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37484" y="4078605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Kaggle Customer Sales Data in CSV format.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3021211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EFECE6"/>
          </a:solidFill>
          <a:ln/>
        </p:spPr>
      </p:sp>
      <p:sp>
        <p:nvSpPr>
          <p:cNvPr id="11" name="Shape 7"/>
          <p:cNvSpPr/>
          <p:nvPr/>
        </p:nvSpPr>
        <p:spPr>
          <a:xfrm>
            <a:off x="10171748" y="2990731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2" name="Shape 8"/>
          <p:cNvSpPr/>
          <p:nvPr/>
        </p:nvSpPr>
        <p:spPr>
          <a:xfrm>
            <a:off x="11663898" y="26810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67971" y="2885123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29042" y="3588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Primary Focus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29042" y="4078605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customer behavior and sales patterns.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280190" y="5628680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EFECE6"/>
          </a:solidFill>
          <a:ln/>
        </p:spPr>
      </p:sp>
      <p:sp>
        <p:nvSpPr>
          <p:cNvPr id="17" name="Shape 12"/>
          <p:cNvSpPr/>
          <p:nvPr/>
        </p:nvSpPr>
        <p:spPr>
          <a:xfrm>
            <a:off x="6280190" y="5598200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</p:sp>
      <p:sp>
        <p:nvSpPr>
          <p:cNvPr id="18" name="Shape 13"/>
          <p:cNvSpPr/>
          <p:nvPr/>
        </p:nvSpPr>
        <p:spPr>
          <a:xfrm>
            <a:off x="9718179" y="528851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22252" y="5492591"/>
            <a:ext cx="272177" cy="27217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37484" y="6195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Business Purpose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6537484" y="6686074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key business performance trends.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2068"/>
            <a:ext cx="10214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Analytics Toolkit: Core Technologies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424476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4106228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Initial inspection of raw CSV data.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424476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Python (Pandas)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4106228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cleaning, preprocessing, and feature engineering.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MySQL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604510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 creation, storage, and SQL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604510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Interactive dashboard creation and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9755"/>
            <a:ext cx="94149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Preprocessing Pipeline (Python)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1133951" y="2629138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402265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5DFD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572405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Load &amp; Explore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7999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Loaded CSV using Pandas; used </a:t>
            </a:r>
            <a:r>
              <a:rPr lang="en-US" sz="17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</a:t>
            </a:r>
            <a:r>
              <a:rPr lang="en-US" sz="17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df.describe()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68709" y="2288977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7428548" y="206210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5DFD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688" y="2232243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29694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Handle Missing Data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45983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Checked nulls; filled </a:t>
            </a:r>
            <a:r>
              <a:rPr lang="en-US" sz="17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review_rating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nulls with median per category.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133951" y="5206246"/>
            <a:ext cx="6067663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793790" y="497937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5DFD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930" y="5149513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Standardize &amp; Clean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37710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Standardized column names (lowercase, underscores); dropped duplicate column.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768709" y="4866084"/>
            <a:ext cx="6067782" cy="226814"/>
          </a:xfrm>
          <a:prstGeom prst="roundRect">
            <a:avLst>
              <a:gd name="adj" fmla="val 15001"/>
            </a:avLst>
          </a:prstGeom>
          <a:solidFill>
            <a:srgbClr val="E5DFD2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8548" y="4639211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5DFD2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8688" y="4809351"/>
            <a:ext cx="340162" cy="34016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03694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</a:t>
            </a:r>
            <a:r>
              <a:rPr lang="en-US" sz="17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</a:t>
            </a:r>
            <a:r>
              <a:rPr lang="en-US" sz="175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frequency category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columns.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74393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 &amp; SQL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74203" y="1752481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 Setup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Installed MySQL and connected to Jupyter.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database </a:t>
            </a:r>
            <a:r>
              <a:rPr lang="en-US" sz="160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'data_analysis'</a:t>
            </a: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Loaded cleaned data into </a:t>
            </a:r>
            <a:r>
              <a:rPr lang="en-US" sz="1600" dirty="0">
                <a:solidFill>
                  <a:srgbClr val="4A4A45"/>
                </a:solidFill>
                <a:highlight>
                  <a:srgbClr val="E2DF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'sales_data'</a:t>
            </a: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table.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659505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SQL Querying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21638" y="425219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Conducted analysis using: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76762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GROUP BY, ORDER BY, WHERE, LIMIT, FROM.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516969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Extracted totals, averages, and category-based trends.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76"/>
            <a:ext cx="10122575" cy="691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Visualization: Power BI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925552"/>
            <a:ext cx="13042821" cy="483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final stage involved translating data insights into visual stories to support data-driven decisions.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335060"/>
            <a:ext cx="4221599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3335060"/>
            <a:ext cx="4221599" cy="2721888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3335060"/>
            <a:ext cx="4221599" cy="27218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64580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Connected MySQL to Power BI to build an interactive dashboard with multi-card visuals, slicers, and charts.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A68237-7166-6FF6-B487-777509239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0" y="1408628"/>
            <a:ext cx="14463131" cy="59770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540425"/>
            <a:ext cx="6252805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Challenges Encountered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544479"/>
            <a:ext cx="22860" cy="6144697"/>
          </a:xfrm>
          <a:prstGeom prst="roundRect">
            <a:avLst>
              <a:gd name="adj" fmla="val 128578"/>
            </a:avLst>
          </a:prstGeom>
          <a:solidFill>
            <a:srgbClr val="CBC5B8"/>
          </a:solidFill>
          <a:ln/>
        </p:spPr>
      </p:sp>
      <p:sp>
        <p:nvSpPr>
          <p:cNvPr id="4" name="Shape 2"/>
          <p:cNvSpPr/>
          <p:nvPr/>
        </p:nvSpPr>
        <p:spPr>
          <a:xfrm>
            <a:off x="662940" y="1544479"/>
            <a:ext cx="6629400" cy="1442323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5" name="Text 3"/>
          <p:cNvSpPr/>
          <p:nvPr/>
        </p:nvSpPr>
        <p:spPr>
          <a:xfrm>
            <a:off x="4647128" y="1740337"/>
            <a:ext cx="24493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Quality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58798" y="2163961"/>
            <a:ext cx="6237684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Handling null values in significant attributes and removing duplicate columns.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338060" y="3378637"/>
            <a:ext cx="6629400" cy="1175623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8" name="Text 6"/>
          <p:cNvSpPr/>
          <p:nvPr/>
        </p:nvSpPr>
        <p:spPr>
          <a:xfrm>
            <a:off x="7533918" y="3574494"/>
            <a:ext cx="24493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Transformation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33918" y="3998119"/>
            <a:ext cx="623768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Mapping numerical data to meaningful categories (e.g., age groups).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62940" y="4946094"/>
            <a:ext cx="6629400" cy="1175623"/>
          </a:xfrm>
          <a:prstGeom prst="roundRect">
            <a:avLst>
              <a:gd name="adj" fmla="val 2500"/>
            </a:avLst>
          </a:prstGeom>
          <a:solidFill>
            <a:srgbClr val="E5DFD2"/>
          </a:solidFill>
          <a:ln/>
        </p:spPr>
      </p:sp>
      <p:sp>
        <p:nvSpPr>
          <p:cNvPr id="11" name="Text 9"/>
          <p:cNvSpPr/>
          <p:nvPr/>
        </p:nvSpPr>
        <p:spPr>
          <a:xfrm>
            <a:off x="4647128" y="5141952"/>
            <a:ext cx="24493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Tool Integration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58798" y="5565577"/>
            <a:ext cx="623768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Seamlessly integrating data across Python, MySQL, and Power BI.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338060" y="6513552"/>
            <a:ext cx="6629400" cy="1175623"/>
          </a:xfrm>
          <a:prstGeom prst="rect">
            <a:avLst/>
          </a:prstGeom>
          <a:solidFill>
            <a:srgbClr val="E5DFD2"/>
          </a:solidFill>
          <a:ln/>
        </p:spPr>
      </p:sp>
      <p:sp>
        <p:nvSpPr>
          <p:cNvPr id="14" name="Text 12"/>
          <p:cNvSpPr/>
          <p:nvPr/>
        </p:nvSpPr>
        <p:spPr>
          <a:xfrm>
            <a:off x="7533918" y="6709410"/>
            <a:ext cx="2449354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Design &amp; Insight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533918" y="7133034"/>
            <a:ext cx="6237684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Designing an interactive and genuinely insightful dashboard.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9896"/>
            <a:ext cx="100618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Core Learnings: The Analyst's Takeaway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32303"/>
            <a:ext cx="6407944" cy="680442"/>
          </a:xfrm>
          <a:prstGeom prst="roundRect">
            <a:avLst>
              <a:gd name="adj" fmla="val 480029"/>
            </a:avLst>
          </a:prstGeom>
          <a:solidFill>
            <a:srgbClr val="E5DFD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621" y="2402324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Preprocessing is Key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Recognizing the importance of thorough data cleaning and preparation.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2232303"/>
            <a:ext cx="6408063" cy="680442"/>
          </a:xfrm>
          <a:prstGeom prst="roundRect">
            <a:avLst>
              <a:gd name="adj" fmla="val 480029"/>
            </a:avLst>
          </a:prstGeom>
          <a:solidFill>
            <a:srgbClr val="E5DFD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2498" y="2402324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Multi-Tool Pipeline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Effective use of multiple specialized tools in a cohesive workflow.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809411"/>
            <a:ext cx="6407944" cy="680442"/>
          </a:xfrm>
          <a:prstGeom prst="roundRect">
            <a:avLst>
              <a:gd name="adj" fmla="val 480029"/>
            </a:avLst>
          </a:prstGeom>
          <a:solidFill>
            <a:srgbClr val="E5DFD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7621" y="4979432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0604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SQL Mastery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20604" y="620708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Strengthening skills in SQL aggregation and filtering for deep analysis.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28548" y="4809411"/>
            <a:ext cx="6408063" cy="680442"/>
          </a:xfrm>
          <a:prstGeom prst="roundRect">
            <a:avLst>
              <a:gd name="adj" fmla="val 480029"/>
            </a:avLst>
          </a:prstGeom>
          <a:solidFill>
            <a:srgbClr val="E5DFD2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62498" y="4979432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55362" y="5716667"/>
            <a:ext cx="2862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Visual Communication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655362" y="620708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Clear communication of complex findings through visualization.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577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Lato</vt:lpstr>
      <vt:lpstr>Lato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anuragchawla36@gmail.com</cp:lastModifiedBy>
  <cp:revision>2</cp:revision>
  <dcterms:created xsi:type="dcterms:W3CDTF">2025-12-23T06:54:56Z</dcterms:created>
  <dcterms:modified xsi:type="dcterms:W3CDTF">2025-12-23T07:10:20Z</dcterms:modified>
</cp:coreProperties>
</file>